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1" r:id="rId3"/>
    <p:sldId id="263" r:id="rId4"/>
    <p:sldId id="265" r:id="rId5"/>
    <p:sldId id="267" r:id="rId6"/>
    <p:sldId id="257" r:id="rId7"/>
    <p:sldId id="272" r:id="rId8"/>
    <p:sldId id="273" r:id="rId9"/>
    <p:sldId id="258" r:id="rId10"/>
    <p:sldId id="259" r:id="rId11"/>
    <p:sldId id="260" r:id="rId12"/>
    <p:sldId id="262" r:id="rId13"/>
    <p:sldId id="261" r:id="rId14"/>
    <p:sldId id="268" r:id="rId15"/>
    <p:sldId id="269"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3028DC5-99FD-344D-A2D2-6A0BEF9628A8}">
          <p14:sldIdLst>
            <p14:sldId id="256"/>
          </p14:sldIdLst>
        </p14:section>
        <p14:section name="MRI" id="{6AB421A7-DD7B-E045-B26F-BE5A6EDFA956}">
          <p14:sldIdLst>
            <p14:sldId id="271"/>
            <p14:sldId id="263"/>
            <p14:sldId id="265"/>
            <p14:sldId id="267"/>
          </p14:sldIdLst>
        </p14:section>
        <p14:section name="MEG" id="{AA5518DE-DA02-0442-83BB-076522E50F98}">
          <p14:sldIdLst>
            <p14:sldId id="257"/>
            <p14:sldId id="272"/>
            <p14:sldId id="273"/>
            <p14:sldId id="258"/>
            <p14:sldId id="259"/>
            <p14:sldId id="260"/>
            <p14:sldId id="262"/>
            <p14:sldId id="261"/>
            <p14:sldId id="268"/>
            <p14:sldId id="269"/>
            <p14:sldId id="27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31"/>
    <p:restoredTop sz="94613"/>
  </p:normalViewPr>
  <p:slideViewPr>
    <p:cSldViewPr snapToGrid="0" snapToObjects="1">
      <p:cViewPr varScale="1">
        <p:scale>
          <a:sx n="119" d="100"/>
          <a:sy n="119" d="100"/>
        </p:scale>
        <p:origin x="32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png>
</file>

<file path=ppt/media/image11.png>
</file>

<file path=ppt/media/image12.png>
</file>

<file path=ppt/media/image13.tiff>
</file>

<file path=ppt/media/image14.tiff>
</file>

<file path=ppt/media/image15.tiff>
</file>

<file path=ppt/media/image16.tiff>
</file>

<file path=ppt/media/image17.png>
</file>

<file path=ppt/media/image2.tiff>
</file>

<file path=ppt/media/image3.tiff>
</file>

<file path=ppt/media/image4.png>
</file>

<file path=ppt/media/image5.png>
</file>

<file path=ppt/media/image6.png>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C1C30-F1A1-7346-8E19-722D9CB7FA0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0B6FF81-2391-8E4D-873A-9F27ABB561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047570-F9B8-084F-8B14-081E51741F98}"/>
              </a:ext>
            </a:extLst>
          </p:cNvPr>
          <p:cNvSpPr>
            <a:spLocks noGrp="1"/>
          </p:cNvSpPr>
          <p:nvPr>
            <p:ph type="dt" sz="half" idx="10"/>
          </p:nvPr>
        </p:nvSpPr>
        <p:spPr/>
        <p:txBody>
          <a:bodyPr/>
          <a:lstStyle/>
          <a:p>
            <a:fld id="{E8AE5D11-7090-9A45-886B-CD7BB2A6A2CE}" type="datetimeFigureOut">
              <a:t>10/5/20</a:t>
            </a:fld>
            <a:endParaRPr lang="en-US"/>
          </a:p>
        </p:txBody>
      </p:sp>
      <p:sp>
        <p:nvSpPr>
          <p:cNvPr id="5" name="Footer Placeholder 4">
            <a:extLst>
              <a:ext uri="{FF2B5EF4-FFF2-40B4-BE49-F238E27FC236}">
                <a16:creationId xmlns:a16="http://schemas.microsoft.com/office/drawing/2014/main" id="{D482C576-199F-1949-8DD5-D08401143B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581DDD-F485-6948-8B83-A3348CF9C9ED}"/>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7238415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E1F03-CE21-7248-B17D-1CA9A515AD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86287D-1A7F-944A-889E-10143EB2615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253E16-3492-DF4B-920D-36D8F489C556}"/>
              </a:ext>
            </a:extLst>
          </p:cNvPr>
          <p:cNvSpPr>
            <a:spLocks noGrp="1"/>
          </p:cNvSpPr>
          <p:nvPr>
            <p:ph type="dt" sz="half" idx="10"/>
          </p:nvPr>
        </p:nvSpPr>
        <p:spPr/>
        <p:txBody>
          <a:bodyPr/>
          <a:lstStyle/>
          <a:p>
            <a:fld id="{E8AE5D11-7090-9A45-886B-CD7BB2A6A2CE}" type="datetimeFigureOut">
              <a:t>10/5/20</a:t>
            </a:fld>
            <a:endParaRPr lang="en-US"/>
          </a:p>
        </p:txBody>
      </p:sp>
      <p:sp>
        <p:nvSpPr>
          <p:cNvPr id="5" name="Footer Placeholder 4">
            <a:extLst>
              <a:ext uri="{FF2B5EF4-FFF2-40B4-BE49-F238E27FC236}">
                <a16:creationId xmlns:a16="http://schemas.microsoft.com/office/drawing/2014/main" id="{A3039E49-F805-8843-BF93-52A517560F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F94FC7-A8D3-B441-B107-2D12FEB2F526}"/>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307812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4FFE82-EF79-084C-9E58-A9A3FC13CE3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CFEF260-D2DB-8948-85B8-699E0AA67CF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AA0CF-964E-ED49-B9E5-470282B78D0D}"/>
              </a:ext>
            </a:extLst>
          </p:cNvPr>
          <p:cNvSpPr>
            <a:spLocks noGrp="1"/>
          </p:cNvSpPr>
          <p:nvPr>
            <p:ph type="dt" sz="half" idx="10"/>
          </p:nvPr>
        </p:nvSpPr>
        <p:spPr/>
        <p:txBody>
          <a:bodyPr/>
          <a:lstStyle/>
          <a:p>
            <a:fld id="{E8AE5D11-7090-9A45-886B-CD7BB2A6A2CE}" type="datetimeFigureOut">
              <a:t>10/5/20</a:t>
            </a:fld>
            <a:endParaRPr lang="en-US"/>
          </a:p>
        </p:txBody>
      </p:sp>
      <p:sp>
        <p:nvSpPr>
          <p:cNvPr id="5" name="Footer Placeholder 4">
            <a:extLst>
              <a:ext uri="{FF2B5EF4-FFF2-40B4-BE49-F238E27FC236}">
                <a16:creationId xmlns:a16="http://schemas.microsoft.com/office/drawing/2014/main" id="{B4C5C077-52E4-954C-B309-B4D68B1938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C564B8-8272-0443-9EFF-B0D4812EA4A6}"/>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2140359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ECCD2-C649-B84C-9BC9-3AE2968C38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42C7EF-C40C-664F-A079-7C86E835B68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02565F-80A4-564D-A6DE-957C1667E48D}"/>
              </a:ext>
            </a:extLst>
          </p:cNvPr>
          <p:cNvSpPr>
            <a:spLocks noGrp="1"/>
          </p:cNvSpPr>
          <p:nvPr>
            <p:ph type="dt" sz="half" idx="10"/>
          </p:nvPr>
        </p:nvSpPr>
        <p:spPr/>
        <p:txBody>
          <a:bodyPr/>
          <a:lstStyle/>
          <a:p>
            <a:fld id="{E8AE5D11-7090-9A45-886B-CD7BB2A6A2CE}" type="datetimeFigureOut">
              <a:t>10/5/20</a:t>
            </a:fld>
            <a:endParaRPr lang="en-US"/>
          </a:p>
        </p:txBody>
      </p:sp>
      <p:sp>
        <p:nvSpPr>
          <p:cNvPr id="5" name="Footer Placeholder 4">
            <a:extLst>
              <a:ext uri="{FF2B5EF4-FFF2-40B4-BE49-F238E27FC236}">
                <a16:creationId xmlns:a16="http://schemas.microsoft.com/office/drawing/2014/main" id="{2EE8EC98-8DD2-F04C-887A-A5718AE2FB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B8340D-F655-BF48-B6D8-8A005D7C1D06}"/>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3400555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FD34-EB61-344E-8652-7CED7AD156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3757A03-A322-C54E-8754-4B01FFD7C64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DF7D58A-A980-CF4C-8090-590C9C8B329E}"/>
              </a:ext>
            </a:extLst>
          </p:cNvPr>
          <p:cNvSpPr>
            <a:spLocks noGrp="1"/>
          </p:cNvSpPr>
          <p:nvPr>
            <p:ph type="dt" sz="half" idx="10"/>
          </p:nvPr>
        </p:nvSpPr>
        <p:spPr/>
        <p:txBody>
          <a:bodyPr/>
          <a:lstStyle/>
          <a:p>
            <a:fld id="{E8AE5D11-7090-9A45-886B-CD7BB2A6A2CE}" type="datetimeFigureOut">
              <a:t>10/5/20</a:t>
            </a:fld>
            <a:endParaRPr lang="en-US"/>
          </a:p>
        </p:txBody>
      </p:sp>
      <p:sp>
        <p:nvSpPr>
          <p:cNvPr id="5" name="Footer Placeholder 4">
            <a:extLst>
              <a:ext uri="{FF2B5EF4-FFF2-40B4-BE49-F238E27FC236}">
                <a16:creationId xmlns:a16="http://schemas.microsoft.com/office/drawing/2014/main" id="{60A97F00-EEA0-824D-9732-3B6A6CA3DA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4647E6-52AE-F84F-B00E-F707DDA974A2}"/>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846183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2C6A8-2034-414E-BC8E-358C9339FC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596CF5-22E7-0F46-88A0-229BEBE88CF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55CA80-04B8-FC48-9770-28A0B6D5569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17DF03-CF3F-9B47-822D-199B30173322}"/>
              </a:ext>
            </a:extLst>
          </p:cNvPr>
          <p:cNvSpPr>
            <a:spLocks noGrp="1"/>
          </p:cNvSpPr>
          <p:nvPr>
            <p:ph type="dt" sz="half" idx="10"/>
          </p:nvPr>
        </p:nvSpPr>
        <p:spPr/>
        <p:txBody>
          <a:bodyPr/>
          <a:lstStyle/>
          <a:p>
            <a:fld id="{E8AE5D11-7090-9A45-886B-CD7BB2A6A2CE}" type="datetimeFigureOut">
              <a:t>10/5/20</a:t>
            </a:fld>
            <a:endParaRPr lang="en-US"/>
          </a:p>
        </p:txBody>
      </p:sp>
      <p:sp>
        <p:nvSpPr>
          <p:cNvPr id="6" name="Footer Placeholder 5">
            <a:extLst>
              <a:ext uri="{FF2B5EF4-FFF2-40B4-BE49-F238E27FC236}">
                <a16:creationId xmlns:a16="http://schemas.microsoft.com/office/drawing/2014/main" id="{36FF8049-703A-2C45-BBFB-CB7D8561D5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56265C-900D-4F4B-B9C8-85D383C000B9}"/>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14159506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81C53-5E7F-BE4C-8C54-9CA4BBDB06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7245EB-FDB4-8C4F-AF12-18FEC3E8C8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661251D-ACE1-0049-8FB1-C9685E6EBE1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7E8DE7-4DD7-474B-83BF-667B7ADABF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9C81F1B-B718-EE45-8F49-F26297F62EE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FFEBC8F-0301-E649-B546-77E8CF9921EE}"/>
              </a:ext>
            </a:extLst>
          </p:cNvPr>
          <p:cNvSpPr>
            <a:spLocks noGrp="1"/>
          </p:cNvSpPr>
          <p:nvPr>
            <p:ph type="dt" sz="half" idx="10"/>
          </p:nvPr>
        </p:nvSpPr>
        <p:spPr/>
        <p:txBody>
          <a:bodyPr/>
          <a:lstStyle/>
          <a:p>
            <a:fld id="{E8AE5D11-7090-9A45-886B-CD7BB2A6A2CE}" type="datetimeFigureOut">
              <a:t>10/5/20</a:t>
            </a:fld>
            <a:endParaRPr lang="en-US"/>
          </a:p>
        </p:txBody>
      </p:sp>
      <p:sp>
        <p:nvSpPr>
          <p:cNvPr id="8" name="Footer Placeholder 7">
            <a:extLst>
              <a:ext uri="{FF2B5EF4-FFF2-40B4-BE49-F238E27FC236}">
                <a16:creationId xmlns:a16="http://schemas.microsoft.com/office/drawing/2014/main" id="{CF586C96-AF6F-4C44-B581-BD800D95DD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E1BD82B-DF65-0A4D-8DA7-DCF6A99D94FA}"/>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4196391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DF414-DC59-D74A-9AB3-3F3B3CD93C9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040C44-2C5A-0447-AFB6-2F357E76C552}"/>
              </a:ext>
            </a:extLst>
          </p:cNvPr>
          <p:cNvSpPr>
            <a:spLocks noGrp="1"/>
          </p:cNvSpPr>
          <p:nvPr>
            <p:ph type="dt" sz="half" idx="10"/>
          </p:nvPr>
        </p:nvSpPr>
        <p:spPr/>
        <p:txBody>
          <a:bodyPr/>
          <a:lstStyle/>
          <a:p>
            <a:fld id="{E8AE5D11-7090-9A45-886B-CD7BB2A6A2CE}" type="datetimeFigureOut">
              <a:t>10/5/20</a:t>
            </a:fld>
            <a:endParaRPr lang="en-US"/>
          </a:p>
        </p:txBody>
      </p:sp>
      <p:sp>
        <p:nvSpPr>
          <p:cNvPr id="4" name="Footer Placeholder 3">
            <a:extLst>
              <a:ext uri="{FF2B5EF4-FFF2-40B4-BE49-F238E27FC236}">
                <a16:creationId xmlns:a16="http://schemas.microsoft.com/office/drawing/2014/main" id="{2916159D-5516-2144-92B8-05B4E0A6F05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6436E76-593B-734F-B539-D9D901F28EFD}"/>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2618057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21391F-EF68-BA47-8464-88EF2D118C69}"/>
              </a:ext>
            </a:extLst>
          </p:cNvPr>
          <p:cNvSpPr>
            <a:spLocks noGrp="1"/>
          </p:cNvSpPr>
          <p:nvPr>
            <p:ph type="dt" sz="half" idx="10"/>
          </p:nvPr>
        </p:nvSpPr>
        <p:spPr/>
        <p:txBody>
          <a:bodyPr/>
          <a:lstStyle/>
          <a:p>
            <a:fld id="{E8AE5D11-7090-9A45-886B-CD7BB2A6A2CE}" type="datetimeFigureOut">
              <a:t>10/5/20</a:t>
            </a:fld>
            <a:endParaRPr lang="en-US"/>
          </a:p>
        </p:txBody>
      </p:sp>
      <p:sp>
        <p:nvSpPr>
          <p:cNvPr id="3" name="Footer Placeholder 2">
            <a:extLst>
              <a:ext uri="{FF2B5EF4-FFF2-40B4-BE49-F238E27FC236}">
                <a16:creationId xmlns:a16="http://schemas.microsoft.com/office/drawing/2014/main" id="{FFC01296-4D67-B740-9D35-AC45749EC6E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8B1546-4CB2-FA49-9519-D2BE1D80D234}"/>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19042746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C9C72-AFAE-D444-9E8F-4C9BA76DA7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52575B-1AB8-B543-B271-B9DB7E07EF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062BC6-9A44-E544-99A4-770A354CE1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1ECA092-652E-1348-85A3-DA1429D487AC}"/>
              </a:ext>
            </a:extLst>
          </p:cNvPr>
          <p:cNvSpPr>
            <a:spLocks noGrp="1"/>
          </p:cNvSpPr>
          <p:nvPr>
            <p:ph type="dt" sz="half" idx="10"/>
          </p:nvPr>
        </p:nvSpPr>
        <p:spPr/>
        <p:txBody>
          <a:bodyPr/>
          <a:lstStyle/>
          <a:p>
            <a:fld id="{E8AE5D11-7090-9A45-886B-CD7BB2A6A2CE}" type="datetimeFigureOut">
              <a:t>10/5/20</a:t>
            </a:fld>
            <a:endParaRPr lang="en-US"/>
          </a:p>
        </p:txBody>
      </p:sp>
      <p:sp>
        <p:nvSpPr>
          <p:cNvPr id="6" name="Footer Placeholder 5">
            <a:extLst>
              <a:ext uri="{FF2B5EF4-FFF2-40B4-BE49-F238E27FC236}">
                <a16:creationId xmlns:a16="http://schemas.microsoft.com/office/drawing/2014/main" id="{F78AAB8A-B158-3D4E-8E40-7FCCE4CFDE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0D9E07-961F-6B4D-B270-8F90C68C316A}"/>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130861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1F45F-3062-9646-8AEE-F6630533D0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1CDB6B-82C1-BC46-AB79-5ABABF7D67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7D61FF-920F-B441-B7E8-04796FD190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A814D9D-D2A0-064A-BF3D-41DC4EA07F7B}"/>
              </a:ext>
            </a:extLst>
          </p:cNvPr>
          <p:cNvSpPr>
            <a:spLocks noGrp="1"/>
          </p:cNvSpPr>
          <p:nvPr>
            <p:ph type="dt" sz="half" idx="10"/>
          </p:nvPr>
        </p:nvSpPr>
        <p:spPr/>
        <p:txBody>
          <a:bodyPr/>
          <a:lstStyle/>
          <a:p>
            <a:fld id="{E8AE5D11-7090-9A45-886B-CD7BB2A6A2CE}" type="datetimeFigureOut">
              <a:t>10/5/20</a:t>
            </a:fld>
            <a:endParaRPr lang="en-US"/>
          </a:p>
        </p:txBody>
      </p:sp>
      <p:sp>
        <p:nvSpPr>
          <p:cNvPr id="6" name="Footer Placeholder 5">
            <a:extLst>
              <a:ext uri="{FF2B5EF4-FFF2-40B4-BE49-F238E27FC236}">
                <a16:creationId xmlns:a16="http://schemas.microsoft.com/office/drawing/2014/main" id="{B5D1B769-CDFE-E340-BD7E-707649ABB7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82D843-0BF5-CA4F-A0C4-D821A60B0604}"/>
              </a:ext>
            </a:extLst>
          </p:cNvPr>
          <p:cNvSpPr>
            <a:spLocks noGrp="1"/>
          </p:cNvSpPr>
          <p:nvPr>
            <p:ph type="sldNum" sz="quarter" idx="12"/>
          </p:nvPr>
        </p:nvSpPr>
        <p:spPr/>
        <p:txBody>
          <a:bodyPr/>
          <a:lstStyle/>
          <a:p>
            <a:fld id="{418562FB-BA37-F04F-A045-AA25F2CAF0EC}" type="slidenum">
              <a:t>‹#›</a:t>
            </a:fld>
            <a:endParaRPr lang="en-US"/>
          </a:p>
        </p:txBody>
      </p:sp>
    </p:spTree>
    <p:extLst>
      <p:ext uri="{BB962C8B-B14F-4D97-AF65-F5344CB8AC3E}">
        <p14:creationId xmlns:p14="http://schemas.microsoft.com/office/powerpoint/2010/main" val="3951615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96C43F-1143-C940-9500-E224698685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12B0B7D-04A1-1246-ADCC-1586CB2EF2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E203BE-565E-DA46-BEE2-D6B31BBF8B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AE5D11-7090-9A45-886B-CD7BB2A6A2CE}" type="datetimeFigureOut">
              <a:t>10/5/20</a:t>
            </a:fld>
            <a:endParaRPr lang="en-US"/>
          </a:p>
        </p:txBody>
      </p:sp>
      <p:sp>
        <p:nvSpPr>
          <p:cNvPr id="5" name="Footer Placeholder 4">
            <a:extLst>
              <a:ext uri="{FF2B5EF4-FFF2-40B4-BE49-F238E27FC236}">
                <a16:creationId xmlns:a16="http://schemas.microsoft.com/office/drawing/2014/main" id="{F4158615-6D4A-6242-B33D-57BF061079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6F54660-8A4E-4C46-8A5D-71ED68BD21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8562FB-BA37-F04F-A045-AA25F2CAF0EC}" type="slidenum">
              <a:t>‹#›</a:t>
            </a:fld>
            <a:endParaRPr lang="en-US"/>
          </a:p>
        </p:txBody>
      </p:sp>
    </p:spTree>
    <p:extLst>
      <p:ext uri="{BB962C8B-B14F-4D97-AF65-F5344CB8AC3E}">
        <p14:creationId xmlns:p14="http://schemas.microsoft.com/office/powerpoint/2010/main" val="9515271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15.tiff"/><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0210F-D716-854D-9754-992B3197E8FD}"/>
              </a:ext>
            </a:extLst>
          </p:cNvPr>
          <p:cNvSpPr>
            <a:spLocks noGrp="1"/>
          </p:cNvSpPr>
          <p:nvPr>
            <p:ph type="ctrTitle"/>
          </p:nvPr>
        </p:nvSpPr>
        <p:spPr/>
        <p:txBody>
          <a:bodyPr/>
          <a:lstStyle/>
          <a:p>
            <a:r>
              <a:rPr lang="en-US"/>
              <a:t>MEG &amp; DTI Connectomes</a:t>
            </a:r>
            <a:br>
              <a:rPr lang="en-US"/>
            </a:br>
            <a:endParaRPr lang="en-US"/>
          </a:p>
        </p:txBody>
      </p:sp>
    </p:spTree>
    <p:extLst>
      <p:ext uri="{BB962C8B-B14F-4D97-AF65-F5344CB8AC3E}">
        <p14:creationId xmlns:p14="http://schemas.microsoft.com/office/powerpoint/2010/main" val="3120497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p:txBody>
          <a:bodyPr/>
          <a:lstStyle/>
          <a:p>
            <a:r>
              <a:rPr lang="en-US"/>
              <a:t>Results: Intercept -Incoming</a:t>
            </a:r>
          </a:p>
        </p:txBody>
      </p:sp>
      <p:pic>
        <p:nvPicPr>
          <p:cNvPr id="4" name="Picture 3">
            <a:extLst>
              <a:ext uri="{FF2B5EF4-FFF2-40B4-BE49-F238E27FC236}">
                <a16:creationId xmlns:a16="http://schemas.microsoft.com/office/drawing/2014/main" id="{D5184887-D0A9-E94F-B6F3-9313D0919286}"/>
              </a:ext>
            </a:extLst>
          </p:cNvPr>
          <p:cNvPicPr>
            <a:picLocks noChangeAspect="1"/>
          </p:cNvPicPr>
          <p:nvPr/>
        </p:nvPicPr>
        <p:blipFill>
          <a:blip r:embed="rId2"/>
          <a:stretch>
            <a:fillRect/>
          </a:stretch>
        </p:blipFill>
        <p:spPr>
          <a:xfrm>
            <a:off x="-1170792" y="1690688"/>
            <a:ext cx="13438093" cy="4031428"/>
          </a:xfrm>
          <a:prstGeom prst="rect">
            <a:avLst/>
          </a:prstGeom>
        </p:spPr>
      </p:pic>
    </p:spTree>
    <p:extLst>
      <p:ext uri="{BB962C8B-B14F-4D97-AF65-F5344CB8AC3E}">
        <p14:creationId xmlns:p14="http://schemas.microsoft.com/office/powerpoint/2010/main" val="3054677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p:txBody>
          <a:bodyPr/>
          <a:lstStyle/>
          <a:p>
            <a:r>
              <a:rPr lang="en-US"/>
              <a:t>Results: Age -Outgoing</a:t>
            </a:r>
          </a:p>
        </p:txBody>
      </p:sp>
      <p:pic>
        <p:nvPicPr>
          <p:cNvPr id="5" name="Picture 4">
            <a:extLst>
              <a:ext uri="{FF2B5EF4-FFF2-40B4-BE49-F238E27FC236}">
                <a16:creationId xmlns:a16="http://schemas.microsoft.com/office/drawing/2014/main" id="{FEE4F4F6-EACA-354D-819B-884F96D78DA8}"/>
              </a:ext>
            </a:extLst>
          </p:cNvPr>
          <p:cNvPicPr>
            <a:picLocks noChangeAspect="1"/>
          </p:cNvPicPr>
          <p:nvPr/>
        </p:nvPicPr>
        <p:blipFill>
          <a:blip r:embed="rId2"/>
          <a:stretch>
            <a:fillRect/>
          </a:stretch>
        </p:blipFill>
        <p:spPr>
          <a:xfrm>
            <a:off x="-1203961" y="1841295"/>
            <a:ext cx="13477127" cy="4043138"/>
          </a:xfrm>
          <a:prstGeom prst="rect">
            <a:avLst/>
          </a:prstGeom>
        </p:spPr>
      </p:pic>
      <p:sp>
        <p:nvSpPr>
          <p:cNvPr id="6" name="TextBox 5">
            <a:extLst>
              <a:ext uri="{FF2B5EF4-FFF2-40B4-BE49-F238E27FC236}">
                <a16:creationId xmlns:a16="http://schemas.microsoft.com/office/drawing/2014/main" id="{4B21FCDF-05E9-0047-8C01-0786E633D8FE}"/>
              </a:ext>
            </a:extLst>
          </p:cNvPr>
          <p:cNvSpPr txBox="1"/>
          <p:nvPr/>
        </p:nvSpPr>
        <p:spPr>
          <a:xfrm>
            <a:off x="1387736" y="5884433"/>
            <a:ext cx="9649610" cy="369332"/>
          </a:xfrm>
          <a:prstGeom prst="rect">
            <a:avLst/>
          </a:prstGeom>
          <a:noFill/>
        </p:spPr>
        <p:txBody>
          <a:bodyPr wrap="square" rtlCol="0">
            <a:spAutoFit/>
          </a:bodyPr>
          <a:lstStyle/>
          <a:p>
            <a:r>
              <a:rPr lang="en-US"/>
              <a:t>WHAT? medial  areas seem to account for 60% of Outgoing connections related to age?? </a:t>
            </a:r>
          </a:p>
        </p:txBody>
      </p:sp>
    </p:spTree>
    <p:extLst>
      <p:ext uri="{BB962C8B-B14F-4D97-AF65-F5344CB8AC3E}">
        <p14:creationId xmlns:p14="http://schemas.microsoft.com/office/powerpoint/2010/main" val="2220208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p:txBody>
          <a:bodyPr/>
          <a:lstStyle/>
          <a:p>
            <a:r>
              <a:rPr lang="en-US"/>
              <a:t>Results: Age -Incoming</a:t>
            </a:r>
          </a:p>
        </p:txBody>
      </p:sp>
      <p:pic>
        <p:nvPicPr>
          <p:cNvPr id="4" name="Picture 3">
            <a:extLst>
              <a:ext uri="{FF2B5EF4-FFF2-40B4-BE49-F238E27FC236}">
                <a16:creationId xmlns:a16="http://schemas.microsoft.com/office/drawing/2014/main" id="{B87D64B0-C730-674F-A5BF-5206E7AE7EA6}"/>
              </a:ext>
            </a:extLst>
          </p:cNvPr>
          <p:cNvPicPr>
            <a:picLocks noChangeAspect="1"/>
          </p:cNvPicPr>
          <p:nvPr/>
        </p:nvPicPr>
        <p:blipFill>
          <a:blip r:embed="rId2"/>
          <a:stretch>
            <a:fillRect/>
          </a:stretch>
        </p:blipFill>
        <p:spPr>
          <a:xfrm>
            <a:off x="-193638" y="1776749"/>
            <a:ext cx="12192000" cy="3657600"/>
          </a:xfrm>
          <a:prstGeom prst="rect">
            <a:avLst/>
          </a:prstGeom>
        </p:spPr>
      </p:pic>
    </p:spTree>
    <p:extLst>
      <p:ext uri="{BB962C8B-B14F-4D97-AF65-F5344CB8AC3E}">
        <p14:creationId xmlns:p14="http://schemas.microsoft.com/office/powerpoint/2010/main" val="3744389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a:xfrm>
            <a:off x="841787" y="139213"/>
            <a:ext cx="10515600" cy="1325563"/>
          </a:xfrm>
        </p:spPr>
        <p:txBody>
          <a:bodyPr/>
          <a:lstStyle/>
          <a:p>
            <a:r>
              <a:rPr lang="en-US"/>
              <a:t>Results: Age –Outgoing -- what??</a:t>
            </a:r>
          </a:p>
        </p:txBody>
      </p:sp>
      <p:pic>
        <p:nvPicPr>
          <p:cNvPr id="4" name="Picture 3">
            <a:extLst>
              <a:ext uri="{FF2B5EF4-FFF2-40B4-BE49-F238E27FC236}">
                <a16:creationId xmlns:a16="http://schemas.microsoft.com/office/drawing/2014/main" id="{694A795F-3D10-4D4F-B444-6ECD0B2721D2}"/>
              </a:ext>
            </a:extLst>
          </p:cNvPr>
          <p:cNvPicPr>
            <a:picLocks noChangeAspect="1"/>
          </p:cNvPicPr>
          <p:nvPr/>
        </p:nvPicPr>
        <p:blipFill>
          <a:blip r:embed="rId2"/>
          <a:stretch>
            <a:fillRect/>
          </a:stretch>
        </p:blipFill>
        <p:spPr>
          <a:xfrm>
            <a:off x="6648227" y="1055985"/>
            <a:ext cx="5178910" cy="5178910"/>
          </a:xfrm>
          <a:prstGeom prst="rect">
            <a:avLst/>
          </a:prstGeom>
        </p:spPr>
      </p:pic>
      <p:pic>
        <p:nvPicPr>
          <p:cNvPr id="8" name="Picture 7">
            <a:extLst>
              <a:ext uri="{FF2B5EF4-FFF2-40B4-BE49-F238E27FC236}">
                <a16:creationId xmlns:a16="http://schemas.microsoft.com/office/drawing/2014/main" id="{C0B009CE-3977-7E47-B01D-991C615BDC88}"/>
              </a:ext>
            </a:extLst>
          </p:cNvPr>
          <p:cNvPicPr>
            <a:picLocks noChangeAspect="1"/>
          </p:cNvPicPr>
          <p:nvPr/>
        </p:nvPicPr>
        <p:blipFill>
          <a:blip r:embed="rId3"/>
          <a:stretch>
            <a:fillRect/>
          </a:stretch>
        </p:blipFill>
        <p:spPr>
          <a:xfrm>
            <a:off x="730624" y="1055985"/>
            <a:ext cx="5178910" cy="5178910"/>
          </a:xfrm>
          <a:prstGeom prst="rect">
            <a:avLst/>
          </a:prstGeom>
        </p:spPr>
      </p:pic>
      <p:pic>
        <p:nvPicPr>
          <p:cNvPr id="11" name="Picture 10">
            <a:extLst>
              <a:ext uri="{FF2B5EF4-FFF2-40B4-BE49-F238E27FC236}">
                <a16:creationId xmlns:a16="http://schemas.microsoft.com/office/drawing/2014/main" id="{2D8FCC60-243D-F348-BA77-E0F9726E8930}"/>
              </a:ext>
            </a:extLst>
          </p:cNvPr>
          <p:cNvPicPr>
            <a:picLocks noChangeAspect="1"/>
          </p:cNvPicPr>
          <p:nvPr/>
        </p:nvPicPr>
        <p:blipFill>
          <a:blip r:embed="rId4"/>
          <a:stretch>
            <a:fillRect/>
          </a:stretch>
        </p:blipFill>
        <p:spPr>
          <a:xfrm>
            <a:off x="8443931" y="1258473"/>
            <a:ext cx="760491" cy="581085"/>
          </a:xfrm>
          <a:prstGeom prst="rect">
            <a:avLst/>
          </a:prstGeom>
        </p:spPr>
      </p:pic>
      <p:pic>
        <p:nvPicPr>
          <p:cNvPr id="12" name="Picture 11">
            <a:extLst>
              <a:ext uri="{FF2B5EF4-FFF2-40B4-BE49-F238E27FC236}">
                <a16:creationId xmlns:a16="http://schemas.microsoft.com/office/drawing/2014/main" id="{8FF89148-8ABF-E549-9D8E-6D29E8D086C0}"/>
              </a:ext>
            </a:extLst>
          </p:cNvPr>
          <p:cNvPicPr>
            <a:picLocks noChangeAspect="1"/>
          </p:cNvPicPr>
          <p:nvPr/>
        </p:nvPicPr>
        <p:blipFill>
          <a:blip r:embed="rId4"/>
          <a:stretch>
            <a:fillRect/>
          </a:stretch>
        </p:blipFill>
        <p:spPr>
          <a:xfrm flipH="1">
            <a:off x="7004199" y="5616996"/>
            <a:ext cx="760491" cy="581085"/>
          </a:xfrm>
          <a:prstGeom prst="rect">
            <a:avLst/>
          </a:prstGeom>
        </p:spPr>
      </p:pic>
      <p:pic>
        <p:nvPicPr>
          <p:cNvPr id="14" name="Picture 13">
            <a:extLst>
              <a:ext uri="{FF2B5EF4-FFF2-40B4-BE49-F238E27FC236}">
                <a16:creationId xmlns:a16="http://schemas.microsoft.com/office/drawing/2014/main" id="{800095F7-06AD-4340-A3E1-03DCA4431F82}"/>
              </a:ext>
            </a:extLst>
          </p:cNvPr>
          <p:cNvPicPr>
            <a:picLocks noChangeAspect="1"/>
          </p:cNvPicPr>
          <p:nvPr/>
        </p:nvPicPr>
        <p:blipFill>
          <a:blip r:embed="rId5"/>
          <a:stretch>
            <a:fillRect/>
          </a:stretch>
        </p:blipFill>
        <p:spPr>
          <a:xfrm>
            <a:off x="3123901" y="5646964"/>
            <a:ext cx="845671" cy="587931"/>
          </a:xfrm>
          <a:prstGeom prst="rect">
            <a:avLst/>
          </a:prstGeom>
        </p:spPr>
      </p:pic>
      <p:pic>
        <p:nvPicPr>
          <p:cNvPr id="15" name="Picture 14">
            <a:extLst>
              <a:ext uri="{FF2B5EF4-FFF2-40B4-BE49-F238E27FC236}">
                <a16:creationId xmlns:a16="http://schemas.microsoft.com/office/drawing/2014/main" id="{CFD0BBD3-CC8D-2640-9ACA-E902081CE9FF}"/>
              </a:ext>
            </a:extLst>
          </p:cNvPr>
          <p:cNvPicPr>
            <a:picLocks noChangeAspect="1"/>
          </p:cNvPicPr>
          <p:nvPr/>
        </p:nvPicPr>
        <p:blipFill>
          <a:blip r:embed="rId5"/>
          <a:stretch>
            <a:fillRect/>
          </a:stretch>
        </p:blipFill>
        <p:spPr>
          <a:xfrm flipH="1">
            <a:off x="3179841" y="964507"/>
            <a:ext cx="845671" cy="587931"/>
          </a:xfrm>
          <a:prstGeom prst="rect">
            <a:avLst/>
          </a:prstGeom>
        </p:spPr>
      </p:pic>
      <p:pic>
        <p:nvPicPr>
          <p:cNvPr id="17" name="Picture 16">
            <a:extLst>
              <a:ext uri="{FF2B5EF4-FFF2-40B4-BE49-F238E27FC236}">
                <a16:creationId xmlns:a16="http://schemas.microsoft.com/office/drawing/2014/main" id="{67E9DB29-9EFA-1C42-9819-E2B898C4D830}"/>
              </a:ext>
            </a:extLst>
          </p:cNvPr>
          <p:cNvPicPr>
            <a:picLocks noChangeAspect="1"/>
          </p:cNvPicPr>
          <p:nvPr/>
        </p:nvPicPr>
        <p:blipFill>
          <a:blip r:embed="rId6"/>
          <a:stretch>
            <a:fillRect/>
          </a:stretch>
        </p:blipFill>
        <p:spPr>
          <a:xfrm>
            <a:off x="625214" y="4535395"/>
            <a:ext cx="695817" cy="563730"/>
          </a:xfrm>
          <a:prstGeom prst="rect">
            <a:avLst/>
          </a:prstGeom>
        </p:spPr>
      </p:pic>
      <p:pic>
        <p:nvPicPr>
          <p:cNvPr id="18" name="Picture 17">
            <a:extLst>
              <a:ext uri="{FF2B5EF4-FFF2-40B4-BE49-F238E27FC236}">
                <a16:creationId xmlns:a16="http://schemas.microsoft.com/office/drawing/2014/main" id="{F3F4BBDF-1E1E-4743-9E22-320EF9E834CD}"/>
              </a:ext>
            </a:extLst>
          </p:cNvPr>
          <p:cNvPicPr>
            <a:picLocks noChangeAspect="1"/>
          </p:cNvPicPr>
          <p:nvPr/>
        </p:nvPicPr>
        <p:blipFill>
          <a:blip r:embed="rId6"/>
          <a:stretch>
            <a:fillRect/>
          </a:stretch>
        </p:blipFill>
        <p:spPr>
          <a:xfrm flipH="1">
            <a:off x="625214" y="2344943"/>
            <a:ext cx="695817" cy="563730"/>
          </a:xfrm>
          <a:prstGeom prst="rect">
            <a:avLst/>
          </a:prstGeom>
        </p:spPr>
      </p:pic>
      <p:pic>
        <p:nvPicPr>
          <p:cNvPr id="19" name="Picture 18">
            <a:extLst>
              <a:ext uri="{FF2B5EF4-FFF2-40B4-BE49-F238E27FC236}">
                <a16:creationId xmlns:a16="http://schemas.microsoft.com/office/drawing/2014/main" id="{97CDBF5F-246F-0A47-B4D5-036432C4C277}"/>
              </a:ext>
            </a:extLst>
          </p:cNvPr>
          <p:cNvPicPr>
            <a:picLocks noChangeAspect="1"/>
          </p:cNvPicPr>
          <p:nvPr/>
        </p:nvPicPr>
        <p:blipFill>
          <a:blip r:embed="rId6"/>
          <a:stretch>
            <a:fillRect/>
          </a:stretch>
        </p:blipFill>
        <p:spPr>
          <a:xfrm>
            <a:off x="6308382" y="2815965"/>
            <a:ext cx="695817" cy="563730"/>
          </a:xfrm>
          <a:prstGeom prst="rect">
            <a:avLst/>
          </a:prstGeom>
        </p:spPr>
      </p:pic>
    </p:spTree>
    <p:extLst>
      <p:ext uri="{BB962C8B-B14F-4D97-AF65-F5344CB8AC3E}">
        <p14:creationId xmlns:p14="http://schemas.microsoft.com/office/powerpoint/2010/main" val="1691533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p:txBody>
          <a:bodyPr/>
          <a:lstStyle/>
          <a:p>
            <a:r>
              <a:rPr lang="en-US"/>
              <a:t>Results: IQ -Outgoing</a:t>
            </a:r>
          </a:p>
        </p:txBody>
      </p:sp>
      <p:sp>
        <p:nvSpPr>
          <p:cNvPr id="6" name="TextBox 5">
            <a:extLst>
              <a:ext uri="{FF2B5EF4-FFF2-40B4-BE49-F238E27FC236}">
                <a16:creationId xmlns:a16="http://schemas.microsoft.com/office/drawing/2014/main" id="{4B21FCDF-05E9-0047-8C01-0786E633D8FE}"/>
              </a:ext>
            </a:extLst>
          </p:cNvPr>
          <p:cNvSpPr txBox="1"/>
          <p:nvPr/>
        </p:nvSpPr>
        <p:spPr>
          <a:xfrm>
            <a:off x="1387736" y="5884433"/>
            <a:ext cx="9649610" cy="369332"/>
          </a:xfrm>
          <a:prstGeom prst="rect">
            <a:avLst/>
          </a:prstGeom>
          <a:noFill/>
        </p:spPr>
        <p:txBody>
          <a:bodyPr wrap="square" rtlCol="0">
            <a:spAutoFit/>
          </a:bodyPr>
          <a:lstStyle/>
          <a:p>
            <a:r>
              <a:rPr lang="en-US"/>
              <a:t>Again, central brain areas?</a:t>
            </a:r>
          </a:p>
        </p:txBody>
      </p:sp>
      <p:pic>
        <p:nvPicPr>
          <p:cNvPr id="3" name="Picture 2">
            <a:extLst>
              <a:ext uri="{FF2B5EF4-FFF2-40B4-BE49-F238E27FC236}">
                <a16:creationId xmlns:a16="http://schemas.microsoft.com/office/drawing/2014/main" id="{1F4E9708-A264-AC40-993E-6867F00B220C}"/>
              </a:ext>
            </a:extLst>
          </p:cNvPr>
          <p:cNvPicPr>
            <a:picLocks noChangeAspect="1"/>
          </p:cNvPicPr>
          <p:nvPr/>
        </p:nvPicPr>
        <p:blipFill>
          <a:blip r:embed="rId2"/>
          <a:stretch>
            <a:fillRect/>
          </a:stretch>
        </p:blipFill>
        <p:spPr>
          <a:xfrm>
            <a:off x="-910813" y="1798266"/>
            <a:ext cx="13102813" cy="3930844"/>
          </a:xfrm>
          <a:prstGeom prst="rect">
            <a:avLst/>
          </a:prstGeom>
        </p:spPr>
      </p:pic>
    </p:spTree>
    <p:extLst>
      <p:ext uri="{BB962C8B-B14F-4D97-AF65-F5344CB8AC3E}">
        <p14:creationId xmlns:p14="http://schemas.microsoft.com/office/powerpoint/2010/main" val="24517097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p:txBody>
          <a:bodyPr/>
          <a:lstStyle/>
          <a:p>
            <a:r>
              <a:rPr lang="en-US"/>
              <a:t>Results: IQ -Incoming</a:t>
            </a:r>
          </a:p>
        </p:txBody>
      </p:sp>
      <p:pic>
        <p:nvPicPr>
          <p:cNvPr id="3" name="Picture 2">
            <a:extLst>
              <a:ext uri="{FF2B5EF4-FFF2-40B4-BE49-F238E27FC236}">
                <a16:creationId xmlns:a16="http://schemas.microsoft.com/office/drawing/2014/main" id="{52EF91E6-6F06-A842-BC79-A821E9A109E4}"/>
              </a:ext>
            </a:extLst>
          </p:cNvPr>
          <p:cNvPicPr>
            <a:picLocks noChangeAspect="1"/>
          </p:cNvPicPr>
          <p:nvPr/>
        </p:nvPicPr>
        <p:blipFill>
          <a:blip r:embed="rId2"/>
          <a:stretch>
            <a:fillRect/>
          </a:stretch>
        </p:blipFill>
        <p:spPr>
          <a:xfrm>
            <a:off x="-1043492" y="2070847"/>
            <a:ext cx="13070540" cy="3921162"/>
          </a:xfrm>
          <a:prstGeom prst="rect">
            <a:avLst/>
          </a:prstGeom>
        </p:spPr>
      </p:pic>
    </p:spTree>
    <p:extLst>
      <p:ext uri="{BB962C8B-B14F-4D97-AF65-F5344CB8AC3E}">
        <p14:creationId xmlns:p14="http://schemas.microsoft.com/office/powerpoint/2010/main" val="6584351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629FA9-84C8-224D-925D-123F80D214AB}"/>
              </a:ext>
            </a:extLst>
          </p:cNvPr>
          <p:cNvPicPr>
            <a:picLocks noChangeAspect="1"/>
          </p:cNvPicPr>
          <p:nvPr/>
        </p:nvPicPr>
        <p:blipFill>
          <a:blip r:embed="rId2"/>
          <a:stretch>
            <a:fillRect/>
          </a:stretch>
        </p:blipFill>
        <p:spPr>
          <a:xfrm>
            <a:off x="476474" y="1168940"/>
            <a:ext cx="4953000" cy="4953000"/>
          </a:xfrm>
          <a:prstGeom prst="rect">
            <a:avLst/>
          </a:prstGeom>
        </p:spPr>
      </p:pic>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a:xfrm>
            <a:off x="841787" y="139213"/>
            <a:ext cx="10515600" cy="1325563"/>
          </a:xfrm>
        </p:spPr>
        <p:txBody>
          <a:bodyPr/>
          <a:lstStyle/>
          <a:p>
            <a:r>
              <a:rPr lang="en-US"/>
              <a:t>Results: IQ –Outgoing </a:t>
            </a:r>
          </a:p>
        </p:txBody>
      </p:sp>
      <p:pic>
        <p:nvPicPr>
          <p:cNvPr id="4" name="Picture 3">
            <a:extLst>
              <a:ext uri="{FF2B5EF4-FFF2-40B4-BE49-F238E27FC236}">
                <a16:creationId xmlns:a16="http://schemas.microsoft.com/office/drawing/2014/main" id="{694A795F-3D10-4D4F-B444-6ECD0B2721D2}"/>
              </a:ext>
            </a:extLst>
          </p:cNvPr>
          <p:cNvPicPr>
            <a:picLocks noChangeAspect="1"/>
          </p:cNvPicPr>
          <p:nvPr/>
        </p:nvPicPr>
        <p:blipFill>
          <a:blip r:embed="rId3"/>
          <a:stretch>
            <a:fillRect/>
          </a:stretch>
        </p:blipFill>
        <p:spPr>
          <a:xfrm>
            <a:off x="6648227" y="1055985"/>
            <a:ext cx="5178910" cy="5178910"/>
          </a:xfrm>
          <a:prstGeom prst="rect">
            <a:avLst/>
          </a:prstGeom>
        </p:spPr>
      </p:pic>
      <p:pic>
        <p:nvPicPr>
          <p:cNvPr id="6" name="Picture 5">
            <a:extLst>
              <a:ext uri="{FF2B5EF4-FFF2-40B4-BE49-F238E27FC236}">
                <a16:creationId xmlns:a16="http://schemas.microsoft.com/office/drawing/2014/main" id="{AF9CA1EB-5EBE-E14E-B749-65C2A9E78864}"/>
              </a:ext>
            </a:extLst>
          </p:cNvPr>
          <p:cNvPicPr>
            <a:picLocks noChangeAspect="1"/>
          </p:cNvPicPr>
          <p:nvPr/>
        </p:nvPicPr>
        <p:blipFill>
          <a:blip r:embed="rId4"/>
          <a:stretch>
            <a:fillRect/>
          </a:stretch>
        </p:blipFill>
        <p:spPr>
          <a:xfrm>
            <a:off x="5552515" y="5083716"/>
            <a:ext cx="2191424" cy="1643568"/>
          </a:xfrm>
          <a:prstGeom prst="rect">
            <a:avLst/>
          </a:prstGeom>
        </p:spPr>
      </p:pic>
      <p:pic>
        <p:nvPicPr>
          <p:cNvPr id="11" name="Picture 10">
            <a:extLst>
              <a:ext uri="{FF2B5EF4-FFF2-40B4-BE49-F238E27FC236}">
                <a16:creationId xmlns:a16="http://schemas.microsoft.com/office/drawing/2014/main" id="{B2215B04-DCDD-BC4E-83D9-132386009045}"/>
              </a:ext>
            </a:extLst>
          </p:cNvPr>
          <p:cNvPicPr>
            <a:picLocks noChangeAspect="1"/>
          </p:cNvPicPr>
          <p:nvPr/>
        </p:nvPicPr>
        <p:blipFill>
          <a:blip r:embed="rId5"/>
          <a:stretch>
            <a:fillRect/>
          </a:stretch>
        </p:blipFill>
        <p:spPr>
          <a:xfrm>
            <a:off x="5019808" y="2577315"/>
            <a:ext cx="819331" cy="671495"/>
          </a:xfrm>
          <a:prstGeom prst="rect">
            <a:avLst/>
          </a:prstGeom>
        </p:spPr>
      </p:pic>
    </p:spTree>
    <p:extLst>
      <p:ext uri="{BB962C8B-B14F-4D97-AF65-F5344CB8AC3E}">
        <p14:creationId xmlns:p14="http://schemas.microsoft.com/office/powerpoint/2010/main" val="3306381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C03AE-87B1-1448-9DA1-8CF669FAF6D0}"/>
              </a:ext>
            </a:extLst>
          </p:cNvPr>
          <p:cNvSpPr>
            <a:spLocks noGrp="1"/>
          </p:cNvSpPr>
          <p:nvPr>
            <p:ph type="title"/>
          </p:nvPr>
        </p:nvSpPr>
        <p:spPr/>
        <p:txBody>
          <a:bodyPr/>
          <a:lstStyle/>
          <a:p>
            <a:r>
              <a:rPr lang="en-US"/>
              <a:t>Data processing</a:t>
            </a:r>
          </a:p>
        </p:txBody>
      </p:sp>
      <p:sp>
        <p:nvSpPr>
          <p:cNvPr id="3" name="Content Placeholder 2">
            <a:extLst>
              <a:ext uri="{FF2B5EF4-FFF2-40B4-BE49-F238E27FC236}">
                <a16:creationId xmlns:a16="http://schemas.microsoft.com/office/drawing/2014/main" id="{9AA4DE69-0899-A648-B198-3743BD17447A}"/>
              </a:ext>
            </a:extLst>
          </p:cNvPr>
          <p:cNvSpPr>
            <a:spLocks noGrp="1"/>
          </p:cNvSpPr>
          <p:nvPr>
            <p:ph idx="1"/>
          </p:nvPr>
        </p:nvSpPr>
        <p:spPr>
          <a:xfrm>
            <a:off x="838200" y="1613647"/>
            <a:ext cx="10515600" cy="4563316"/>
          </a:xfrm>
        </p:spPr>
        <p:txBody>
          <a:bodyPr>
            <a:normAutofit/>
          </a:bodyPr>
          <a:lstStyle/>
          <a:p>
            <a:pPr marL="0" indent="0">
              <a:buNone/>
            </a:pPr>
            <a:r>
              <a:rPr lang="en-US"/>
              <a:t>Participant level:</a:t>
            </a:r>
          </a:p>
          <a:p>
            <a:pPr marL="971550" lvl="1" indent="-514350">
              <a:buAutoNum type="arabicParenR"/>
            </a:pPr>
            <a:r>
              <a:rPr lang="en-US"/>
              <a:t>Structual data (Danyal’s DTI connectomes) CSA streamline count ROIs</a:t>
            </a:r>
          </a:p>
          <a:p>
            <a:pPr marL="0" indent="0">
              <a:buNone/>
            </a:pPr>
            <a:r>
              <a:rPr lang="en-US"/>
              <a:t>Group level:</a:t>
            </a:r>
          </a:p>
          <a:p>
            <a:pPr marL="971550" lvl="1" indent="-514350">
              <a:buAutoNum type="arabicParenR"/>
            </a:pPr>
            <a:r>
              <a:rPr lang="en-US"/>
              <a:t>68x68x147 Participant data matrix </a:t>
            </a:r>
          </a:p>
          <a:p>
            <a:pPr marL="971550" lvl="1" indent="-514350">
              <a:buAutoNum type="arabicParenR"/>
            </a:pPr>
            <a:r>
              <a:rPr lang="en-US"/>
              <a:t>GLM with Age and IQ (WASI Matrix) added </a:t>
            </a:r>
          </a:p>
          <a:p>
            <a:pPr marL="971550" lvl="1" indent="-514350">
              <a:buAutoNum type="arabicParenR"/>
            </a:pPr>
            <a:r>
              <a:rPr lang="en-US"/>
              <a:t>Permutation testing on predictors </a:t>
            </a:r>
          </a:p>
        </p:txBody>
      </p:sp>
    </p:spTree>
    <p:extLst>
      <p:ext uri="{BB962C8B-B14F-4D97-AF65-F5344CB8AC3E}">
        <p14:creationId xmlns:p14="http://schemas.microsoft.com/office/powerpoint/2010/main" val="3325821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p:txBody>
          <a:bodyPr/>
          <a:lstStyle/>
          <a:p>
            <a:r>
              <a:rPr lang="en-US"/>
              <a:t>Results: MRI Intercept</a:t>
            </a:r>
          </a:p>
        </p:txBody>
      </p:sp>
      <p:pic>
        <p:nvPicPr>
          <p:cNvPr id="3" name="Picture 2">
            <a:extLst>
              <a:ext uri="{FF2B5EF4-FFF2-40B4-BE49-F238E27FC236}">
                <a16:creationId xmlns:a16="http://schemas.microsoft.com/office/drawing/2014/main" id="{BF966E6D-0138-B545-9976-B07AFBB0D596}"/>
              </a:ext>
            </a:extLst>
          </p:cNvPr>
          <p:cNvPicPr>
            <a:picLocks noChangeAspect="1"/>
          </p:cNvPicPr>
          <p:nvPr/>
        </p:nvPicPr>
        <p:blipFill>
          <a:blip r:embed="rId2"/>
          <a:stretch>
            <a:fillRect/>
          </a:stretch>
        </p:blipFill>
        <p:spPr>
          <a:xfrm>
            <a:off x="376518" y="1862810"/>
            <a:ext cx="11180782" cy="3845911"/>
          </a:xfrm>
          <a:prstGeom prst="rect">
            <a:avLst/>
          </a:prstGeom>
        </p:spPr>
      </p:pic>
    </p:spTree>
    <p:extLst>
      <p:ext uri="{BB962C8B-B14F-4D97-AF65-F5344CB8AC3E}">
        <p14:creationId xmlns:p14="http://schemas.microsoft.com/office/powerpoint/2010/main" val="1567601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p:txBody>
          <a:bodyPr/>
          <a:lstStyle/>
          <a:p>
            <a:r>
              <a:rPr lang="en-US"/>
              <a:t>Results: MRI Age</a:t>
            </a:r>
          </a:p>
        </p:txBody>
      </p:sp>
      <p:pic>
        <p:nvPicPr>
          <p:cNvPr id="3" name="Picture 2">
            <a:extLst>
              <a:ext uri="{FF2B5EF4-FFF2-40B4-BE49-F238E27FC236}">
                <a16:creationId xmlns:a16="http://schemas.microsoft.com/office/drawing/2014/main" id="{7635268A-7F40-2543-B746-A143BEAC3BF4}"/>
              </a:ext>
            </a:extLst>
          </p:cNvPr>
          <p:cNvPicPr>
            <a:picLocks noChangeAspect="1"/>
          </p:cNvPicPr>
          <p:nvPr/>
        </p:nvPicPr>
        <p:blipFill>
          <a:blip r:embed="rId2"/>
          <a:stretch>
            <a:fillRect/>
          </a:stretch>
        </p:blipFill>
        <p:spPr>
          <a:xfrm>
            <a:off x="-576637" y="1873568"/>
            <a:ext cx="12768637" cy="3830591"/>
          </a:xfrm>
          <a:prstGeom prst="rect">
            <a:avLst/>
          </a:prstGeom>
        </p:spPr>
      </p:pic>
    </p:spTree>
    <p:extLst>
      <p:ext uri="{BB962C8B-B14F-4D97-AF65-F5344CB8AC3E}">
        <p14:creationId xmlns:p14="http://schemas.microsoft.com/office/powerpoint/2010/main" val="3856880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p:txBody>
          <a:bodyPr/>
          <a:lstStyle/>
          <a:p>
            <a:r>
              <a:rPr lang="en-US"/>
              <a:t>Results: MRI Age</a:t>
            </a:r>
          </a:p>
        </p:txBody>
      </p:sp>
      <p:pic>
        <p:nvPicPr>
          <p:cNvPr id="4" name="Picture 3">
            <a:extLst>
              <a:ext uri="{FF2B5EF4-FFF2-40B4-BE49-F238E27FC236}">
                <a16:creationId xmlns:a16="http://schemas.microsoft.com/office/drawing/2014/main" id="{BD6DBA00-78CE-CA4C-A4FF-740A612F95AE}"/>
              </a:ext>
            </a:extLst>
          </p:cNvPr>
          <p:cNvPicPr>
            <a:picLocks noChangeAspect="1"/>
          </p:cNvPicPr>
          <p:nvPr/>
        </p:nvPicPr>
        <p:blipFill>
          <a:blip r:embed="rId2"/>
          <a:stretch>
            <a:fillRect/>
          </a:stretch>
        </p:blipFill>
        <p:spPr>
          <a:xfrm>
            <a:off x="5475642" y="365125"/>
            <a:ext cx="6186282" cy="6186282"/>
          </a:xfrm>
          <a:prstGeom prst="rect">
            <a:avLst/>
          </a:prstGeom>
        </p:spPr>
      </p:pic>
    </p:spTree>
    <p:extLst>
      <p:ext uri="{BB962C8B-B14F-4D97-AF65-F5344CB8AC3E}">
        <p14:creationId xmlns:p14="http://schemas.microsoft.com/office/powerpoint/2010/main" val="2198224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C03AE-87B1-1448-9DA1-8CF669FAF6D0}"/>
              </a:ext>
            </a:extLst>
          </p:cNvPr>
          <p:cNvSpPr>
            <a:spLocks noGrp="1"/>
          </p:cNvSpPr>
          <p:nvPr>
            <p:ph type="title"/>
          </p:nvPr>
        </p:nvSpPr>
        <p:spPr/>
        <p:txBody>
          <a:bodyPr/>
          <a:lstStyle/>
          <a:p>
            <a:r>
              <a:rPr lang="en-US"/>
              <a:t>Data processing</a:t>
            </a:r>
          </a:p>
        </p:txBody>
      </p:sp>
      <p:sp>
        <p:nvSpPr>
          <p:cNvPr id="3" name="Content Placeholder 2">
            <a:extLst>
              <a:ext uri="{FF2B5EF4-FFF2-40B4-BE49-F238E27FC236}">
                <a16:creationId xmlns:a16="http://schemas.microsoft.com/office/drawing/2014/main" id="{9AA4DE69-0899-A648-B198-3743BD17447A}"/>
              </a:ext>
            </a:extLst>
          </p:cNvPr>
          <p:cNvSpPr>
            <a:spLocks noGrp="1"/>
          </p:cNvSpPr>
          <p:nvPr>
            <p:ph idx="1"/>
          </p:nvPr>
        </p:nvSpPr>
        <p:spPr>
          <a:xfrm>
            <a:off x="838200" y="1613647"/>
            <a:ext cx="10515600" cy="4563316"/>
          </a:xfrm>
        </p:spPr>
        <p:txBody>
          <a:bodyPr>
            <a:normAutofit/>
          </a:bodyPr>
          <a:lstStyle/>
          <a:p>
            <a:pPr marL="0" indent="0">
              <a:buNone/>
            </a:pPr>
            <a:r>
              <a:rPr lang="en-US"/>
              <a:t>Participant level:</a:t>
            </a:r>
          </a:p>
          <a:p>
            <a:pPr marL="971550" lvl="1" indent="-514350">
              <a:buAutoNum type="arabicParenR"/>
            </a:pPr>
            <a:r>
              <a:rPr lang="en-US"/>
              <a:t>Resting state data – continuous</a:t>
            </a:r>
          </a:p>
          <a:p>
            <a:pPr marL="971550" lvl="1" indent="-514350">
              <a:buAutoNum type="arabicParenR"/>
            </a:pPr>
            <a:r>
              <a:rPr lang="en-US"/>
              <a:t>Source Reconstructed using MNE cortical estimation</a:t>
            </a:r>
          </a:p>
          <a:p>
            <a:pPr marL="971550" lvl="1" indent="-514350">
              <a:buAutoNum type="arabicParenR"/>
            </a:pPr>
            <a:r>
              <a:rPr lang="en-US"/>
              <a:t>Time course extracted from 68 cortical parcellations </a:t>
            </a:r>
          </a:p>
          <a:p>
            <a:pPr marL="971550" lvl="1" indent="-514350">
              <a:buAutoNum type="arabicParenR"/>
            </a:pPr>
            <a:r>
              <a:rPr lang="en-US"/>
              <a:t>Fitted to MVAR model (gives directed connectivity metrics at frequencies)</a:t>
            </a:r>
          </a:p>
          <a:p>
            <a:pPr marL="971550" lvl="1" indent="-514350">
              <a:buAutoNum type="arabicParenR"/>
            </a:pPr>
            <a:r>
              <a:rPr lang="en-US"/>
              <a:t>68x68xfreq partial directed coherence matrix generated</a:t>
            </a:r>
          </a:p>
          <a:p>
            <a:pPr marL="0" indent="0">
              <a:buNone/>
            </a:pPr>
            <a:r>
              <a:rPr lang="en-US"/>
              <a:t>Group level:</a:t>
            </a:r>
          </a:p>
          <a:p>
            <a:pPr marL="971550" lvl="1" indent="-514350">
              <a:buAutoNum type="arabicParenR"/>
            </a:pPr>
            <a:r>
              <a:rPr lang="en-US"/>
              <a:t>68x68x147 Participant data matrix </a:t>
            </a:r>
          </a:p>
          <a:p>
            <a:pPr marL="971550" lvl="1" indent="-514350">
              <a:buAutoNum type="arabicParenR"/>
            </a:pPr>
            <a:r>
              <a:rPr lang="en-US"/>
              <a:t>GLM with Age and IQ (WASI Matrix) added </a:t>
            </a:r>
          </a:p>
          <a:p>
            <a:pPr marL="971550" lvl="1" indent="-514350">
              <a:buAutoNum type="arabicParenR"/>
            </a:pPr>
            <a:r>
              <a:rPr lang="en-US"/>
              <a:t>Permutation testing on predictors </a:t>
            </a:r>
          </a:p>
          <a:p>
            <a:pPr marL="971550" lvl="1" indent="-514350">
              <a:buAutoNum type="arabicParenR"/>
            </a:pPr>
            <a:r>
              <a:rPr lang="en-US"/>
              <a:t>Surrogate permutation testing on intercept (phase shuffling of data)</a:t>
            </a:r>
          </a:p>
        </p:txBody>
      </p:sp>
    </p:spTree>
    <p:extLst>
      <p:ext uri="{BB962C8B-B14F-4D97-AF65-F5344CB8AC3E}">
        <p14:creationId xmlns:p14="http://schemas.microsoft.com/office/powerpoint/2010/main" val="4168287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886AA-489B-694B-BB3E-98E0F85BF22B}"/>
              </a:ext>
            </a:extLst>
          </p:cNvPr>
          <p:cNvSpPr>
            <a:spLocks noGrp="1"/>
          </p:cNvSpPr>
          <p:nvPr>
            <p:ph type="title"/>
          </p:nvPr>
        </p:nvSpPr>
        <p:spPr/>
        <p:txBody>
          <a:bodyPr/>
          <a:lstStyle/>
          <a:p>
            <a:r>
              <a:rPr lang="en-US"/>
              <a:t>Mulivariate (vector) Autoregressive Models</a:t>
            </a:r>
          </a:p>
        </p:txBody>
      </p:sp>
      <p:sp>
        <p:nvSpPr>
          <p:cNvPr id="3" name="Content Placeholder 2">
            <a:extLst>
              <a:ext uri="{FF2B5EF4-FFF2-40B4-BE49-F238E27FC236}">
                <a16:creationId xmlns:a16="http://schemas.microsoft.com/office/drawing/2014/main" id="{45219616-060E-1A47-BDEC-AF429B0FFE6F}"/>
              </a:ext>
            </a:extLst>
          </p:cNvPr>
          <p:cNvSpPr>
            <a:spLocks noGrp="1"/>
          </p:cNvSpPr>
          <p:nvPr>
            <p:ph idx="1"/>
          </p:nvPr>
        </p:nvSpPr>
        <p:spPr/>
        <p:txBody>
          <a:bodyPr/>
          <a:lstStyle/>
          <a:p>
            <a:r>
              <a:rPr lang="en-US"/>
              <a:t>For each timepoint and sensor, the model is based on a linear combination of previous timepoints and sensors. </a:t>
            </a:r>
          </a:p>
          <a:p>
            <a:r>
              <a:rPr lang="en-US"/>
              <a:t>Therefore activity in sensor A can be explained as a linear combination of its own activity and activity of sensors A-Z </a:t>
            </a:r>
          </a:p>
          <a:p>
            <a:r>
              <a:rPr lang="en-US"/>
              <a:t>We give the model an order, higher number = more complicated fitting.</a:t>
            </a:r>
          </a:p>
          <a:p>
            <a:r>
              <a:rPr lang="en-US"/>
              <a:t>We can extract transfer metrics from this model (Direct Transfer Function or Partial Directed Coherence). Explains what proportion of activity is explained by other sensors, and what proportion of other sensors it explains. </a:t>
            </a:r>
          </a:p>
        </p:txBody>
      </p:sp>
    </p:spTree>
    <p:extLst>
      <p:ext uri="{BB962C8B-B14F-4D97-AF65-F5344CB8AC3E}">
        <p14:creationId xmlns:p14="http://schemas.microsoft.com/office/powerpoint/2010/main" val="216979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CAD27-F7E5-1F4C-A043-2B21E560E99C}"/>
              </a:ext>
            </a:extLst>
          </p:cNvPr>
          <p:cNvSpPr>
            <a:spLocks noGrp="1"/>
          </p:cNvSpPr>
          <p:nvPr>
            <p:ph type="title"/>
          </p:nvPr>
        </p:nvSpPr>
        <p:spPr/>
        <p:txBody>
          <a:bodyPr/>
          <a:lstStyle/>
          <a:p>
            <a:r>
              <a:rPr lang="en-US"/>
              <a:t>MVAR Modes/delays</a:t>
            </a:r>
          </a:p>
        </p:txBody>
      </p:sp>
      <p:sp>
        <p:nvSpPr>
          <p:cNvPr id="3" name="Content Placeholder 2">
            <a:extLst>
              <a:ext uri="{FF2B5EF4-FFF2-40B4-BE49-F238E27FC236}">
                <a16:creationId xmlns:a16="http://schemas.microsoft.com/office/drawing/2014/main" id="{1EAEF0B1-4190-1249-8746-2C377C351F38}"/>
              </a:ext>
            </a:extLst>
          </p:cNvPr>
          <p:cNvSpPr>
            <a:spLocks noGrp="1"/>
          </p:cNvSpPr>
          <p:nvPr>
            <p:ph idx="1"/>
          </p:nvPr>
        </p:nvSpPr>
        <p:spPr/>
        <p:txBody>
          <a:bodyPr/>
          <a:lstStyle/>
          <a:p>
            <a:r>
              <a:rPr lang="en-US"/>
              <a:t>The number of modes specifies how many delays </a:t>
            </a:r>
          </a:p>
        </p:txBody>
      </p:sp>
    </p:spTree>
    <p:extLst>
      <p:ext uri="{BB962C8B-B14F-4D97-AF65-F5344CB8AC3E}">
        <p14:creationId xmlns:p14="http://schemas.microsoft.com/office/powerpoint/2010/main" val="4278120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40F3-93C1-DE44-B436-80B85C0EE00A}"/>
              </a:ext>
            </a:extLst>
          </p:cNvPr>
          <p:cNvSpPr>
            <a:spLocks noGrp="1"/>
          </p:cNvSpPr>
          <p:nvPr>
            <p:ph type="title"/>
          </p:nvPr>
        </p:nvSpPr>
        <p:spPr/>
        <p:txBody>
          <a:bodyPr/>
          <a:lstStyle/>
          <a:p>
            <a:r>
              <a:rPr lang="en-US"/>
              <a:t>Results: Intercept -Outgoing</a:t>
            </a:r>
          </a:p>
        </p:txBody>
      </p:sp>
      <p:pic>
        <p:nvPicPr>
          <p:cNvPr id="5" name="Picture 4">
            <a:extLst>
              <a:ext uri="{FF2B5EF4-FFF2-40B4-BE49-F238E27FC236}">
                <a16:creationId xmlns:a16="http://schemas.microsoft.com/office/drawing/2014/main" id="{82D3874B-F7E4-B04A-B92D-4439B6E62EC6}"/>
              </a:ext>
            </a:extLst>
          </p:cNvPr>
          <p:cNvPicPr>
            <a:picLocks noChangeAspect="1"/>
          </p:cNvPicPr>
          <p:nvPr/>
        </p:nvPicPr>
        <p:blipFill>
          <a:blip r:embed="rId2"/>
          <a:stretch>
            <a:fillRect/>
          </a:stretch>
        </p:blipFill>
        <p:spPr>
          <a:xfrm>
            <a:off x="-1178860" y="1690688"/>
            <a:ext cx="13370860" cy="4011258"/>
          </a:xfrm>
          <a:prstGeom prst="rect">
            <a:avLst/>
          </a:prstGeom>
        </p:spPr>
      </p:pic>
    </p:spTree>
    <p:extLst>
      <p:ext uri="{BB962C8B-B14F-4D97-AF65-F5344CB8AC3E}">
        <p14:creationId xmlns:p14="http://schemas.microsoft.com/office/powerpoint/2010/main" val="9765974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2742</TotalTime>
  <Words>303</Words>
  <Application>Microsoft Macintosh PowerPoint</Application>
  <PresentationFormat>Widescreen</PresentationFormat>
  <Paragraphs>40</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MEG &amp; DTI Connectomes </vt:lpstr>
      <vt:lpstr>Data processing</vt:lpstr>
      <vt:lpstr>Results: MRI Intercept</vt:lpstr>
      <vt:lpstr>Results: MRI Age</vt:lpstr>
      <vt:lpstr>Results: MRI Age</vt:lpstr>
      <vt:lpstr>Data processing</vt:lpstr>
      <vt:lpstr>Mulivariate (vector) Autoregressive Models</vt:lpstr>
      <vt:lpstr>MVAR Modes/delays</vt:lpstr>
      <vt:lpstr>Results: Intercept -Outgoing</vt:lpstr>
      <vt:lpstr>Results: Intercept -Incoming</vt:lpstr>
      <vt:lpstr>Results: Age -Outgoing</vt:lpstr>
      <vt:lpstr>Results: Age -Incoming</vt:lpstr>
      <vt:lpstr>Results: Age –Outgoing -- what??</vt:lpstr>
      <vt:lpstr>Results: IQ -Outgoing</vt:lpstr>
      <vt:lpstr>Results: IQ -Incoming</vt:lpstr>
      <vt:lpstr>Results: IQ –Outgoing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MEG &amp; DTI Connectomes </dc:title>
  <dc:creator>Irvine, Alexander Leslie</dc:creator>
  <cp:lastModifiedBy>Irvine, Alexander Leslie</cp:lastModifiedBy>
  <cp:revision>14</cp:revision>
  <dcterms:created xsi:type="dcterms:W3CDTF">2020-10-05T12:05:23Z</dcterms:created>
  <dcterms:modified xsi:type="dcterms:W3CDTF">2020-10-07T09:48:01Z</dcterms:modified>
</cp:coreProperties>
</file>

<file path=docProps/thumbnail.jpeg>
</file>